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81AA-68D6-4375-8EC8-138C603A2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CE7D4-FB0F-4357-95DF-D03C8250CB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0194C-177B-40B7-AC19-F3E1EDC44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4C830-396C-4D19-9995-E3F67562D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3FC6F-9FC4-48A5-BA59-EADAE26E6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6375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3143C-22B7-4C28-81ED-CE44B555D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C1CC12-B773-4922-9A9D-A611DE3EC8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050F4-4068-4CD5-8DE7-BDACB3AEB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7C5DA-3D8C-4AFC-AB00-8995514B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318BC-6267-4331-9138-6E536934B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3404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58FC4E-E36E-4C8B-B8BA-927D22D3F5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BF4ECB-EF73-45EE-BCD8-FC9B12931D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DF230-2555-438B-97EA-7C0BD7E49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FA024-85DF-4543-8D3E-E9D2BBD76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370B-19C4-4DCF-9FFD-B0C2FC8F2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876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09A75-360B-4879-803D-A9A81179D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6DD85-25B7-4C90-BA23-245F365B1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0ACE8-082C-4452-82C6-E9E7F0E75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D5FBC-415A-48BF-A80D-A96FF506C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9E3B4-45A0-401B-A8F8-55A0777A5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179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1FDA8-260F-4E66-8FF2-14F8983CC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18604-860A-4782-8B64-76CC339F8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A16A1-5293-4833-A8E3-F6C1522EB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A0B9B-9476-4577-B23D-6E09564C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7C950-936F-4446-82DE-D4DCC569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512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5F66F-5ACD-46AC-9B9A-3F33F4835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5CA0C-26AE-4710-ADEB-BAF5AF3318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4E4695-0085-494E-9604-E0F1AC6A3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997AC-42B5-4D46-B769-1A7F43D61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80B775-1465-4520-8EAA-8C87F1464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A43CD-8D9A-403A-A887-C5682871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233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10A86-8C11-405E-86B5-E3E1F9A6E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1D0AFA-D137-4A78-AF2C-E98C653755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A25827-58E8-4631-B096-148BED619D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D91F0-6B3C-42F6-9A1B-2963464EC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EA95E2-2785-4A25-B032-A25F4AB443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62060E-BA5B-469E-B52E-1F4BD5ECA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9DB1F5-4A68-43AE-BDAC-C8A9F1C5A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AF93F-768C-46D7-9845-2ABD6084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814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20D11-F860-488F-BFD2-F78DAD1EC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619AAE-A4FF-4081-A488-F555A85BA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BF2648-749E-40A9-8F2C-46A78F476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E03D1E-834E-4BC6-9453-4B35BD03C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7277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C68317-341D-4400-9F92-49DD89DBC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490DA3-3A2D-4A2A-9518-FD0745248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823ED-33B1-4670-861A-E37A200E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113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7ECEF-C8A0-4E46-B4D8-3A2B08320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40196-F756-43B8-A611-1C17B6B6D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D24A4A-B063-4DF1-BA73-2470DAEC6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F1DEFE-DB39-40D6-ABF6-4B98844F0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78F8C-6A9E-4FE8-BA97-797DF6F8E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1CB98-CD3C-493A-8723-AC6131A9D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129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704AF-A72F-4E8B-AA03-5BAE66458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0A64C6-3E47-48EA-BD29-5FA809C800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675EAB-6014-4873-8B50-A0FBFFF0D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7B821A-5B97-41DD-A746-3097C66F7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BF8FCE-0E59-4E6A-853F-7D1DCA3C2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41F19D-C7B7-415F-A6A2-FD6A30148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0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5939EE-25CC-4FF0-A989-43FD9727D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78913-60A8-4ED1-98D3-3111B787E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240BF-1B02-4D21-9887-4B71F3522B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A7978-8B63-411C-99EE-8DE9532E7011}" type="datetimeFigureOut">
              <a:rPr lang="en-GB" smtClean="0"/>
              <a:t>30/03/2021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6CC2-038A-4AA0-86A2-2D9B5C8F4B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E71FE-1DAE-4239-9E14-F16A61BE8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46398-D204-48EE-8064-F41AC816D5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21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petercorke.com/download/27/rtb/1050/rtb-manual.pdf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videos/matlab-and-simulink-robotics-arena-controlling-robot-manipulator-joints-1521714030608.html" TargetMode="External"/><Relationship Id="rId2" Type="http://schemas.openxmlformats.org/officeDocument/2006/relationships/hyperlink" Target="https://www.youtube.com/watch?v=7-fkk7DU9fA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liIKeYxa00I&amp;list=PLn8PRpmsu08qZutTT-7dRthkAnFuQjCOV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13EAE0-8E7B-494B-A21B-7F26D77C0233}"/>
              </a:ext>
            </a:extLst>
          </p:cNvPr>
          <p:cNvSpPr txBox="1"/>
          <p:nvPr/>
        </p:nvSpPr>
        <p:spPr>
          <a:xfrm>
            <a:off x="811761" y="1688469"/>
            <a:ext cx="957321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FF0000"/>
                </a:solidFill>
              </a:rPr>
              <a:t>BIOMEDICAL ROBOTICS</a:t>
            </a:r>
          </a:p>
          <a:p>
            <a:pPr algn="ctr"/>
            <a:r>
              <a:rPr lang="en-US" sz="5400" dirty="0"/>
              <a:t> </a:t>
            </a:r>
            <a:r>
              <a:rPr lang="en-US" sz="4800" dirty="0">
                <a:solidFill>
                  <a:srgbClr val="FF0000"/>
                </a:solidFill>
              </a:rPr>
              <a:t>exercise session</a:t>
            </a:r>
            <a:endParaRPr lang="en-US" sz="5400" dirty="0">
              <a:solidFill>
                <a:srgbClr val="FF0000"/>
              </a:solidFill>
            </a:endParaRPr>
          </a:p>
          <a:p>
            <a:pPr algn="ctr"/>
            <a:r>
              <a:rPr lang="en-US" sz="2400" i="1" dirty="0"/>
              <a:t>March 30</a:t>
            </a:r>
            <a:r>
              <a:rPr lang="en-US" sz="2400" i="1" baseline="30000" dirty="0"/>
              <a:t>th</a:t>
            </a:r>
            <a:r>
              <a:rPr lang="en-US" sz="2400" i="1" dirty="0"/>
              <a:t> 2021</a:t>
            </a:r>
          </a:p>
          <a:p>
            <a:pPr algn="ctr"/>
            <a:endParaRPr lang="en-US" sz="4000" dirty="0">
              <a:solidFill>
                <a:srgbClr val="0070C0"/>
              </a:solidFill>
            </a:endParaRPr>
          </a:p>
          <a:p>
            <a:pPr algn="ctr"/>
            <a:r>
              <a:rPr lang="en-US" sz="4000" dirty="0">
                <a:solidFill>
                  <a:srgbClr val="0070C0"/>
                </a:solidFill>
              </a:rPr>
              <a:t>Ir. Michele </a:t>
            </a:r>
            <a:r>
              <a:rPr lang="en-US" sz="4000" dirty="0" err="1">
                <a:solidFill>
                  <a:srgbClr val="0070C0"/>
                </a:solidFill>
              </a:rPr>
              <a:t>Ambrosino</a:t>
            </a:r>
            <a:endParaRPr lang="en-US" sz="4000" dirty="0">
              <a:solidFill>
                <a:srgbClr val="0070C0"/>
              </a:solidFill>
            </a:endParaRPr>
          </a:p>
          <a:p>
            <a:pPr algn="ctr"/>
            <a:r>
              <a:rPr lang="en-US" sz="2000" dirty="0">
                <a:solidFill>
                  <a:srgbClr val="0070C0"/>
                </a:solidFill>
              </a:rPr>
              <a:t>Michele.ambrosino@ulb.be</a:t>
            </a:r>
          </a:p>
          <a:p>
            <a:pPr algn="ctr"/>
            <a:endParaRPr lang="en-GB" sz="5400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75ABDBDC-34EC-4E79-8463-4F24E88C0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177"/>
            <a:ext cx="1511939" cy="1188823"/>
          </a:xfrm>
          <a:prstGeom prst="rect">
            <a:avLst/>
          </a:prstGeom>
        </p:spPr>
      </p:pic>
      <p:pic>
        <p:nvPicPr>
          <p:cNvPr id="44" name="Immagine 95">
            <a:extLst>
              <a:ext uri="{FF2B5EF4-FFF2-40B4-BE49-F238E27FC236}">
                <a16:creationId xmlns:a16="http://schemas.microsoft.com/office/drawing/2014/main" id="{E1C76CA1-4CEE-42C9-AE67-9BFA4AA011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414" y="-391888"/>
            <a:ext cx="2535586" cy="2318350"/>
          </a:xfrm>
          <a:prstGeom prst="rect">
            <a:avLst/>
          </a:prstGeom>
        </p:spPr>
      </p:pic>
      <p:pic>
        <p:nvPicPr>
          <p:cNvPr id="7" name="Immagine 2">
            <a:extLst>
              <a:ext uri="{FF2B5EF4-FFF2-40B4-BE49-F238E27FC236}">
                <a16:creationId xmlns:a16="http://schemas.microsoft.com/office/drawing/2014/main" id="{D553BF38-D1B0-4F68-BD02-E2CCE253F0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49" y="490543"/>
            <a:ext cx="1510010" cy="755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B45A7C-FF7E-44AB-9AC5-9D810BA9AA2D}"/>
              </a:ext>
            </a:extLst>
          </p:cNvPr>
          <p:cNvSpPr txBox="1"/>
          <p:nvPr/>
        </p:nvSpPr>
        <p:spPr>
          <a:xfrm>
            <a:off x="9039423" y="6211669"/>
            <a:ext cx="3769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Prof. Bernardo Innocenti, PhD</a:t>
            </a:r>
          </a:p>
          <a:p>
            <a:r>
              <a:rPr lang="en-GB" b="1" dirty="0">
                <a:solidFill>
                  <a:srgbClr val="0070C0"/>
                </a:solidFill>
              </a:rPr>
              <a:t>Prof. Emanuele Garone, PhD</a:t>
            </a:r>
          </a:p>
        </p:txBody>
      </p:sp>
    </p:spTree>
    <p:extLst>
      <p:ext uri="{BB962C8B-B14F-4D97-AF65-F5344CB8AC3E}">
        <p14:creationId xmlns:p14="http://schemas.microsoft.com/office/powerpoint/2010/main" val="3847136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9EAC6A-67C9-48E6-B840-345E26184C42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9F33D7-0CCE-4A9F-BDFD-CB43B80EFD86}"/>
              </a:ext>
            </a:extLst>
          </p:cNvPr>
          <p:cNvSpPr txBox="1"/>
          <p:nvPr/>
        </p:nvSpPr>
        <p:spPr>
          <a:xfrm>
            <a:off x="93306" y="769441"/>
            <a:ext cx="10375641" cy="4199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FF0000"/>
                </a:solidFill>
              </a:rPr>
              <a:t>KINEMATICS ANALYSIS: </a:t>
            </a:r>
          </a:p>
          <a:p>
            <a:pPr marL="3028950" lvl="6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70C0"/>
                </a:solidFill>
              </a:rPr>
              <a:t>Direct Kinematics</a:t>
            </a:r>
          </a:p>
          <a:p>
            <a:pPr marL="3028950" lvl="6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70C0"/>
                </a:solidFill>
              </a:rPr>
              <a:t>Geometric and Analytical Jacobian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FF0000"/>
                </a:solidFill>
              </a:rPr>
              <a:t>DYNAMICS</a:t>
            </a:r>
            <a:r>
              <a:rPr lang="en-US" sz="2000" dirty="0">
                <a:solidFill>
                  <a:srgbClr val="FF0000"/>
                </a:solidFill>
              </a:rPr>
              <a:t> :</a:t>
            </a:r>
          </a:p>
          <a:p>
            <a:pPr marL="3028950" lvl="6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70C0"/>
                </a:solidFill>
              </a:rPr>
              <a:t>Dynamic Model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FF0000"/>
                </a:solidFill>
              </a:rPr>
              <a:t>MOTION CONTROL :</a:t>
            </a:r>
          </a:p>
          <a:p>
            <a:pPr marL="3028950" lvl="6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70C0"/>
                </a:solidFill>
              </a:rPr>
              <a:t>PD Control with Gravity Compensation</a:t>
            </a:r>
          </a:p>
          <a:p>
            <a:pPr marL="3028950" lvl="6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70C0"/>
                </a:solidFill>
              </a:rPr>
              <a:t>Inverse Dynamics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FF0000"/>
                </a:solidFill>
              </a:rPr>
              <a:t>SIMSCAPE + SOLIDWORKS</a:t>
            </a:r>
            <a:endParaRPr lang="en-GB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200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9EAC6A-67C9-48E6-B840-345E26184C42}"/>
              </a:ext>
            </a:extLst>
          </p:cNvPr>
          <p:cNvSpPr txBox="1"/>
          <p:nvPr/>
        </p:nvSpPr>
        <p:spPr>
          <a:xfrm>
            <a:off x="0" y="0"/>
            <a:ext cx="1219200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PREREQUISITES</a:t>
            </a:r>
          </a:p>
          <a:p>
            <a:endParaRPr lang="en-US" sz="4400" b="1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FF0000"/>
                </a:solidFill>
              </a:rPr>
              <a:t>ROBOT MODELLING AND CONTROL</a:t>
            </a:r>
          </a:p>
          <a:p>
            <a:endParaRPr lang="en-US" sz="2400" b="1" dirty="0">
              <a:solidFill>
                <a:srgbClr val="0070C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FF0000"/>
                </a:solidFill>
              </a:rPr>
              <a:t>MATLAB-SIMULINK: </a:t>
            </a:r>
          </a:p>
          <a:p>
            <a:pPr marL="3314700" lvl="6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rgbClr val="0070C0"/>
                </a:solidFill>
              </a:rPr>
              <a:t>MATLAB basic knowledge (use of matrices, array, functions)</a:t>
            </a:r>
          </a:p>
          <a:p>
            <a:pPr marL="3314700" lvl="6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SIMULINK basic knowledge (Simulink libraries)</a:t>
            </a:r>
            <a:endParaRPr lang="en-GB" sz="2000" b="1" dirty="0">
              <a:solidFill>
                <a:srgbClr val="0070C0"/>
              </a:solidFill>
            </a:endParaRPr>
          </a:p>
          <a:p>
            <a:pPr marL="3314700" lvl="6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How to simulate a nonlinear model in Simulink (see Exercise session 3 – Control System Design 2020/21)</a:t>
            </a:r>
          </a:p>
          <a:p>
            <a:pPr marL="3314700" lvl="6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Robotic toolbox installed (see video next slides) </a:t>
            </a:r>
          </a:p>
          <a:p>
            <a:pPr marL="3314700" lvl="6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70C0"/>
                </a:solidFill>
              </a:rPr>
              <a:t>Symbolic toolbox (not mandatory)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b="1" dirty="0">
              <a:solidFill>
                <a:srgbClr val="FF0000"/>
              </a:solidFill>
            </a:endParaRPr>
          </a:p>
          <a:p>
            <a:r>
              <a:rPr lang="en-US" sz="4400" b="1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96966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9EAC6A-67C9-48E6-B840-345E26184C42}"/>
              </a:ext>
            </a:extLst>
          </p:cNvPr>
          <p:cNvSpPr txBox="1"/>
          <p:nvPr/>
        </p:nvSpPr>
        <p:spPr>
          <a:xfrm>
            <a:off x="0" y="0"/>
            <a:ext cx="12192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ROBOTICS TOOLBOX INSTALLATION</a:t>
            </a:r>
          </a:p>
          <a:p>
            <a:endParaRPr lang="en-US" sz="4400" b="1" dirty="0">
              <a:solidFill>
                <a:srgbClr val="FF0000"/>
              </a:solidFill>
            </a:endParaRPr>
          </a:p>
          <a:p>
            <a:endParaRPr lang="en-US" sz="4400" b="1" dirty="0">
              <a:solidFill>
                <a:srgbClr val="FF0000"/>
              </a:solidFill>
            </a:endParaRPr>
          </a:p>
          <a:p>
            <a:r>
              <a:rPr lang="en-US" sz="4400" b="1" dirty="0">
                <a:solidFill>
                  <a:srgbClr val="FF0000"/>
                </a:solidFill>
              </a:rPr>
              <a:t> </a:t>
            </a:r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2767FD7E-854C-4D07-801E-DCC0EC2EE8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6384" y="719191"/>
            <a:ext cx="10785154" cy="606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12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9EAC6A-67C9-48E6-B840-345E26184C42}"/>
              </a:ext>
            </a:extLst>
          </p:cNvPr>
          <p:cNvSpPr txBox="1"/>
          <p:nvPr/>
        </p:nvSpPr>
        <p:spPr>
          <a:xfrm>
            <a:off x="0" y="0"/>
            <a:ext cx="12192000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REFERENCES</a:t>
            </a:r>
          </a:p>
          <a:p>
            <a:endParaRPr lang="en-US" sz="4400" b="1" dirty="0">
              <a:solidFill>
                <a:srgbClr val="FF000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0070C0"/>
                </a:solidFill>
              </a:rPr>
              <a:t>TEXTBOOK</a:t>
            </a:r>
          </a:p>
          <a:p>
            <a:endParaRPr lang="en-US" sz="2800" b="1" dirty="0">
              <a:solidFill>
                <a:srgbClr val="0070C0"/>
              </a:solidFill>
            </a:endParaRPr>
          </a:p>
          <a:p>
            <a:endParaRPr lang="en-US" sz="2800" b="1" dirty="0">
              <a:solidFill>
                <a:srgbClr val="0070C0"/>
              </a:solidFill>
            </a:endParaRPr>
          </a:p>
          <a:p>
            <a:endParaRPr lang="en-US" sz="2800" b="1" dirty="0">
              <a:solidFill>
                <a:srgbClr val="0070C0"/>
              </a:solidFill>
            </a:endParaRPr>
          </a:p>
          <a:p>
            <a:endParaRPr lang="en-US" sz="2800" b="1" dirty="0">
              <a:solidFill>
                <a:srgbClr val="0070C0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0070C0"/>
                </a:solidFill>
              </a:rPr>
              <a:t>ROBOTIC TOOLBOX MANUAL</a:t>
            </a:r>
          </a:p>
          <a:p>
            <a:endParaRPr lang="en-US" sz="2800" b="1" dirty="0">
              <a:solidFill>
                <a:srgbClr val="0070C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  <a:hlinkClick r:id="rId2"/>
              </a:rPr>
              <a:t>https://petercorke.com/download/27/rtb/1050/rtb-manual.pdf</a:t>
            </a:r>
            <a:endParaRPr lang="en-US" sz="4400" b="1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07C267-64D1-4820-920C-F26A6D6C2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134" y="1056848"/>
            <a:ext cx="1562100" cy="22250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A6E952-EE60-4C6A-97D8-A804C4E34E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308" y="3620278"/>
            <a:ext cx="1653703" cy="225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9EAC6A-67C9-48E6-B840-345E26184C42}"/>
              </a:ext>
            </a:extLst>
          </p:cNvPr>
          <p:cNvSpPr txBox="1"/>
          <p:nvPr/>
        </p:nvSpPr>
        <p:spPr>
          <a:xfrm>
            <a:off x="0" y="0"/>
            <a:ext cx="12192000" cy="911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</a:rPr>
              <a:t>SIMSCAPE </a:t>
            </a:r>
          </a:p>
          <a:p>
            <a:endParaRPr lang="en-US" sz="4400" b="1" dirty="0">
              <a:solidFill>
                <a:srgbClr val="FF0000"/>
              </a:solidFill>
            </a:endParaRP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SOLIDWORKS to Simulink </a:t>
            </a:r>
            <a:r>
              <a:rPr lang="en-GB" sz="2400" dirty="0" err="1"/>
              <a:t>Simscape</a:t>
            </a:r>
            <a:r>
              <a:rPr lang="en-GB" sz="2400" dirty="0"/>
              <a:t>: </a:t>
            </a:r>
            <a:r>
              <a:rPr lang="en-GB" sz="2400" dirty="0">
                <a:hlinkClick r:id="rId2"/>
              </a:rPr>
              <a:t>https://www.youtube.com/watch?v=7-fkk7DU9fA</a:t>
            </a:r>
            <a:endParaRPr lang="en-GB" sz="2400" dirty="0"/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Controlling Robot Manipulator Joints: </a:t>
            </a:r>
            <a:r>
              <a:rPr lang="en-GB" sz="2400" dirty="0">
                <a:hlinkClick r:id="rId3"/>
              </a:rPr>
              <a:t>https://www.mathworks.com/videos/matlab-and-simulink-robotics-arena-controlling-robot-manipulator-joints-1521714030608.html</a:t>
            </a:r>
            <a:endParaRPr lang="en-GB" sz="2400" dirty="0"/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sz="2400" dirty="0"/>
              <a:t>Physical </a:t>
            </a:r>
            <a:r>
              <a:rPr lang="en-GB" sz="2400" dirty="0" err="1"/>
              <a:t>Modeling</a:t>
            </a:r>
            <a:r>
              <a:rPr lang="en-GB" sz="2400" dirty="0"/>
              <a:t> Tutorials: </a:t>
            </a:r>
            <a:r>
              <a:rPr lang="en-GB" sz="2400" dirty="0">
                <a:hlinkClick r:id="rId4"/>
              </a:rPr>
              <a:t>https://www.youtube.com/watch?v=liIKeYxa00I&amp;list=PLn8PRpmsu08qZutTT-7dRthkAnFuQjCOV</a:t>
            </a:r>
            <a:r>
              <a:rPr lang="en-GB" sz="2400" dirty="0"/>
              <a:t>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GB" dirty="0"/>
          </a:p>
          <a:p>
            <a:endParaRPr lang="en-GB" dirty="0"/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GB" dirty="0"/>
          </a:p>
          <a:p>
            <a:endParaRPr lang="en-US" sz="4400" b="1" dirty="0">
              <a:solidFill>
                <a:srgbClr val="FF0000"/>
              </a:solidFill>
            </a:endParaRPr>
          </a:p>
          <a:p>
            <a:endParaRPr lang="en-US" sz="4400" b="1" dirty="0">
              <a:solidFill>
                <a:srgbClr val="FF0000"/>
              </a:solidFill>
            </a:endParaRPr>
          </a:p>
          <a:p>
            <a:endParaRPr lang="en-US" sz="2800" b="1" dirty="0">
              <a:solidFill>
                <a:srgbClr val="0070C0"/>
              </a:solidFill>
            </a:endParaRPr>
          </a:p>
          <a:p>
            <a:endParaRPr lang="en-US" sz="2800" b="1" dirty="0">
              <a:solidFill>
                <a:srgbClr val="0070C0"/>
              </a:solidFill>
            </a:endParaRPr>
          </a:p>
          <a:p>
            <a:endParaRPr lang="en-US" sz="2800" b="1" dirty="0">
              <a:solidFill>
                <a:srgbClr val="0070C0"/>
              </a:solidFill>
            </a:endParaRPr>
          </a:p>
          <a:p>
            <a:endParaRPr lang="en-US" sz="2800" b="1" dirty="0">
              <a:solidFill>
                <a:srgbClr val="0070C0"/>
              </a:solidFill>
            </a:endParaRPr>
          </a:p>
          <a:p>
            <a:endParaRPr lang="en-US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454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203</Words>
  <Application>Microsoft Office PowerPoint</Application>
  <PresentationFormat>Widescreen</PresentationFormat>
  <Paragraphs>57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Michele AMBROSINO</dc:creator>
  <cp:lastModifiedBy>Michele AMBROSINO</cp:lastModifiedBy>
  <cp:revision>15</cp:revision>
  <dcterms:created xsi:type="dcterms:W3CDTF">2021-03-17T09:46:24Z</dcterms:created>
  <dcterms:modified xsi:type="dcterms:W3CDTF">2021-03-30T12:03:20Z</dcterms:modified>
</cp:coreProperties>
</file>

<file path=docProps/thumbnail.jpeg>
</file>